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57" r:id="rId5"/>
    <p:sldId id="271" r:id="rId6"/>
    <p:sldId id="268" r:id="rId7"/>
    <p:sldId id="274" r:id="rId8"/>
    <p:sldId id="275" r:id="rId9"/>
    <p:sldId id="276" r:id="rId10"/>
    <p:sldId id="281" r:id="rId11"/>
    <p:sldId id="280" r:id="rId12"/>
    <p:sldId id="279" r:id="rId13"/>
    <p:sldId id="278" r:id="rId14"/>
    <p:sldId id="277" r:id="rId15"/>
    <p:sldId id="283" r:id="rId16"/>
    <p:sldId id="282" r:id="rId17"/>
    <p:sldId id="284" r:id="rId18"/>
    <p:sldId id="285" r:id="rId19"/>
    <p:sldId id="286" r:id="rId20"/>
    <p:sldId id="287" r:id="rId21"/>
    <p:sldId id="288" r:id="rId22"/>
    <p:sldId id="261" r:id="rId23"/>
    <p:sldId id="260" r:id="rId24"/>
    <p:sldId id="262" r:id="rId25"/>
    <p:sldId id="263" r:id="rId26"/>
    <p:sldId id="264" r:id="rId27"/>
    <p:sldId id="265" r:id="rId28"/>
    <p:sldId id="266" r:id="rId29"/>
    <p:sldId id="267" r:id="rId30"/>
  </p:sldIdLst>
  <p:sldSz cx="11998325" cy="7559675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092" y="-96"/>
      </p:cViewPr>
      <p:guideLst>
        <p:guide orient="horz" pos="2381"/>
        <p:guide pos="37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quarter" idx="1"/>
          </p:nvPr>
        </p:nvSpPr>
        <p:spPr>
          <a:xfrm>
            <a:off x="4278797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B17F1C-EEA7-4ACA-A4F1-FCD17640A46D}" type="datetimeFigureOut">
              <a:t>07/01/2019</a:t>
            </a:fld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2"/>
          </p:nvPr>
        </p:nvSpPr>
        <p:spPr>
          <a:xfrm>
            <a:off x="0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3"/>
          </p:nvPr>
        </p:nvSpPr>
        <p:spPr>
          <a:xfrm>
            <a:off x="4278797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21F2BE6-C2B8-49DB-84F8-976BB5052C0B}" type="slidenum">
              <a:t>‹#›</a:t>
            </a:fld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8938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566719" y="1117440"/>
            <a:ext cx="4425120" cy="37389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3"/>
          </p:nvPr>
        </p:nvSpPr>
        <p:spPr>
          <a:xfrm>
            <a:off x="1044000" y="5096520"/>
            <a:ext cx="5471640" cy="4487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AR" altLang="zh-CN"/>
          </a:p>
        </p:txBody>
      </p:sp>
      <p:sp>
        <p:nvSpPr>
          <p:cNvPr id="4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360000" y="3600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xfrm>
            <a:off x="4231440" y="3600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C30D0EDC-0DD4-4C0F-A3B1-4FB9EB385E0B}" type="datetimeFigureOut">
              <a:t>07/01/2019</a:t>
            </a:fld>
            <a:endParaRPr lang="es-AR"/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4"/>
          </p:nvPr>
        </p:nvSpPr>
        <p:spPr>
          <a:xfrm>
            <a:off x="360000" y="98334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xfrm>
            <a:off x="4231440" y="98334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algn="r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6D1A8FEA-9E31-4A61-ABA2-B74783910191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556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rtl="0" hangingPunct="0">
      <a:lnSpc>
        <a:spcPct val="110000"/>
      </a:lnSpc>
      <a:spcBef>
        <a:spcPts val="0"/>
      </a:spcBef>
      <a:spcAft>
        <a:spcPts val="567"/>
      </a:spcAft>
      <a:tabLst/>
      <a:defRPr lang="es-AR" altLang="zh-CN" sz="2000" b="0" i="0" u="none" strike="noStrike" kern="1200">
        <a:ln>
          <a:noFill/>
        </a:ln>
        <a:latin typeface="Open Sans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7CF47AFF-B4C5-4F66-8EA6-57485FDAA5AF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97D9E0AF-2A02-4331-9957-EF42D98B0C03}" type="slidenum">
              <a:t>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374760" y="5480639"/>
            <a:ext cx="6825240" cy="4851360"/>
          </a:xfrm>
        </p:spPr>
        <p:txBody>
          <a:bodyPr>
            <a:spAutoFit/>
          </a:bodyPr>
          <a:lstStyle/>
          <a:p>
            <a:pPr lvl="0"/>
            <a:r>
              <a:rPr lang="es-AR" sz="1800" i="1"/>
              <a:t>“La ingeniería de eq de fases comprende la aplicación del conocimiento fenomenológico del comportamiento de sistemas homogéneos y multifásicos, y su predicción mediante herramientas termodinámicas, con la finalidad de contribuir al desarrollo de procesos químicos. El diseño del equilibrio de fases es un nexo entre los requerimiento de un dado proceso y las actividades académicas de medición y modelado de datos experimentales.</a:t>
            </a:r>
          </a:p>
          <a:p>
            <a:pPr lvl="0"/>
            <a:r>
              <a:rPr lang="es-AR" sz="1800" i="1"/>
              <a:t>[…] Esta disponibilidad (de simuladores computacionales) hace necesario estudiarla, con la finalidad de alcanzar un uso más fehaciente y efectivo de éstos, a través del desarrollo de criterios generales que faciliten la comprensión del potencial y limitaciones del proceso químico.”</a:t>
            </a:r>
          </a:p>
          <a:p>
            <a:pPr lvl="0"/>
            <a:r>
              <a:rPr lang="es-AR" sz="1800"/>
              <a:t>Pereda, tesis doctoral, PLAPIQUI/UNS </a:t>
            </a:r>
            <a:r>
              <a:rPr lang="es-AR" sz="1800" b="1"/>
              <a:t>2003</a:t>
            </a:r>
            <a:r>
              <a:rPr lang="es-AR" sz="1800"/>
              <a:t>, pp 4.1.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10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19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20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9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113" y="2347913"/>
            <a:ext cx="10198100" cy="1620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0225" y="4283075"/>
            <a:ext cx="8397875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9403E1-2E40-40A5-9BC6-ACA6141FB20D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03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778F68-696A-4424-8694-C71D5D3F095D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97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8700" y="301625"/>
            <a:ext cx="2698750" cy="6464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9275" y="301625"/>
            <a:ext cx="7947025" cy="6464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D01F0F-509E-4059-84E0-01971136D849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2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113" y="2347913"/>
            <a:ext cx="10198100" cy="1620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0225" y="4283075"/>
            <a:ext cx="8397875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3C48EA-2988-4902-91A2-6252CBB475DC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05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420048-5BEB-46C8-80AD-EFAF081FB105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86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738" y="4857750"/>
            <a:ext cx="101981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7738" y="3203575"/>
            <a:ext cx="10198100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BE4224-7B48-4BFE-8B0D-6CA087AF2DF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2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8488" y="1920875"/>
            <a:ext cx="5292725" cy="466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3613" y="1920875"/>
            <a:ext cx="5294312" cy="466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E90DFD-6F35-4364-A3DC-FB631ACBC5AF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22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3213"/>
            <a:ext cx="10798175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0075" y="1692275"/>
            <a:ext cx="530066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075" y="2397125"/>
            <a:ext cx="530066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4413" y="1692275"/>
            <a:ext cx="530383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4413" y="2397125"/>
            <a:ext cx="530383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892072-A010-4592-8CC2-65B3D145CCE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51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CBDADA-D91D-4D23-AB18-496F58D7866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76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B76C0D-2EA8-4F34-97A7-9DF0E19EB3D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2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1625"/>
            <a:ext cx="3946525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1063" y="301625"/>
            <a:ext cx="670718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0075" y="1581150"/>
            <a:ext cx="3946525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E7F18F-87BD-40FC-B806-9166FECF725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7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312A9C-96E4-46AF-A0FE-989EC65EF99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4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5291138"/>
            <a:ext cx="719931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51088" y="674688"/>
            <a:ext cx="7199312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51088" y="5916613"/>
            <a:ext cx="7199312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483251-786A-403C-AEC4-0A05109CAE5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46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905B8-24D3-4810-869E-5565865C00AE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92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99500" y="120650"/>
            <a:ext cx="2698750" cy="6462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8488" y="120650"/>
            <a:ext cx="7948612" cy="6462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59EC9B-541A-435A-A8E3-CA65582ADA52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8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738" y="4857750"/>
            <a:ext cx="101981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7738" y="3203575"/>
            <a:ext cx="10198100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82264E-04B2-4C15-900E-D9BA8896914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24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2450" y="5216525"/>
            <a:ext cx="5318125" cy="154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22975" y="5216525"/>
            <a:ext cx="5319713" cy="154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641E64-20D2-461C-B8D6-F0969699B65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31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3213"/>
            <a:ext cx="10798175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0075" y="1692275"/>
            <a:ext cx="530066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075" y="2397125"/>
            <a:ext cx="530066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4413" y="1692275"/>
            <a:ext cx="530383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4413" y="2397125"/>
            <a:ext cx="530383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C8F71E-9C2D-4C5A-BB7E-AB531C18382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66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3A2C2B-7AFA-4D6E-A940-CBB9FB9999B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54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620DCB-45CC-4386-9EC7-CD89F4B24C7C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27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1625"/>
            <a:ext cx="3946525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1063" y="301625"/>
            <a:ext cx="670718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0075" y="1581150"/>
            <a:ext cx="3946525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B1FF8-158D-44E1-8CF2-FE6C7954D06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34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5291138"/>
            <a:ext cx="719931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51088" y="674688"/>
            <a:ext cx="7199312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51088" y="5916613"/>
            <a:ext cx="7199312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3567FA-8635-42A5-A4F3-B834813D7D62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911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2"/>
          </p:nvPr>
        </p:nvSpPr>
        <p:spPr>
          <a:xfrm>
            <a:off x="563040" y="6887160"/>
            <a:ext cx="279540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3"/>
          </p:nvPr>
        </p:nvSpPr>
        <p:spPr>
          <a:xfrm>
            <a:off x="4066560" y="6887160"/>
            <a:ext cx="380304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8566200" y="6887160"/>
            <a:ext cx="279540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B570CCE0-46F4-4473-B3DD-F08B8E0A3B1B}" type="slidenum">
              <a:t>‹#›</a:t>
            </a:fld>
            <a:endParaRPr lang="es-AR"/>
          </a:p>
        </p:txBody>
      </p:sp>
      <p:sp>
        <p:nvSpPr>
          <p:cNvPr id="5" name="标题占位符 4"/>
          <p:cNvSpPr txBox="1"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AR" altLang="zh-CN"/>
          </a:p>
        </p:txBody>
      </p:sp>
      <p:sp>
        <p:nvSpPr>
          <p:cNvPr id="6" name="文本占位符 5"/>
          <p:cNvSpPr txBox="1">
            <a:spLocks noGrp="1"/>
          </p:cNvSpPr>
          <p:nvPr>
            <p:ph type="body" idx="1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marR="0" lvl="0" indent="-324000" rtl="0">
              <a:spcBef>
                <a:spcPts val="0"/>
              </a:spcBef>
              <a:spcAft>
                <a:spcPts val="1233"/>
              </a:spcAft>
              <a:buClr>
                <a:srgbClr val="F49100"/>
              </a:buClr>
              <a:buSzPct val="45000"/>
              <a:buFont typeface="StarSymbol"/>
              <a:buNone/>
              <a:defRPr lang="es-AR" sz="28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defPPr>
            <a:lvl1pPr marL="432000" marR="0" lvl="0" indent="-324000" rtl="0">
              <a:spcBef>
                <a:spcPts val="0"/>
              </a:spcBef>
              <a:spcAft>
                <a:spcPts val="123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8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1pPr>
            <a:lvl2pPr marL="864000" marR="0" lvl="1" indent="-324000" rtl="0">
              <a:spcBef>
                <a:spcPts val="0"/>
              </a:spcBef>
              <a:spcAft>
                <a:spcPts val="1123"/>
              </a:spcAft>
              <a:buClr>
                <a:srgbClr val="F49100"/>
              </a:buClr>
              <a:buSzPct val="75000"/>
              <a:buFont typeface="StarSymbol"/>
              <a:buChar char="–"/>
              <a:defRPr lang="es-AR" sz="22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2pPr>
            <a:lvl3pPr marL="1295999" marR="0" lvl="2" indent="-288000" rtl="0">
              <a:spcBef>
                <a:spcPts val="0"/>
              </a:spcBef>
              <a:spcAft>
                <a:spcPts val="850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3pPr>
            <a:lvl4pPr marL="1728000" marR="0" lvl="3" indent="-216000" rtl="0">
              <a:spcBef>
                <a:spcPts val="0"/>
              </a:spcBef>
              <a:spcAft>
                <a:spcPts val="567"/>
              </a:spcAft>
              <a:buClr>
                <a:srgbClr val="F49100"/>
              </a:buClr>
              <a:buSzPct val="75000"/>
              <a:buFont typeface="StarSymbol"/>
              <a:buChar char="–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4pPr>
            <a:lvl5pPr marL="2160000" marR="0" lvl="4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5pPr>
            <a:lvl6pPr marL="2592000" marR="0" lvl="5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6pPr>
            <a:lvl7pPr marL="3024000" marR="0" lvl="6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7pPr>
            <a:lvl8pPr marL="3456000" marR="0" lvl="7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8pPr>
            <a:lvl9pPr marL="3887999" marR="0" lvl="8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s-AR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/>
        <a:defRPr lang="es-AR" altLang="zh-CN" sz="8000" b="0" i="0" u="none" strike="noStrike" kern="1200" spc="0" baseline="0">
          <a:ln>
            <a:noFill/>
          </a:ln>
          <a:solidFill>
            <a:srgbClr val="04617B"/>
          </a:solidFill>
          <a:latin typeface="Source Sans Pro Light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233"/>
        </a:spcAft>
        <a:tabLst/>
        <a:defRPr lang="es-AR" altLang="zh-CN" sz="2800" b="0" i="0" u="none" strike="noStrike" kern="1200">
          <a:ln>
            <a:noFill/>
          </a:ln>
          <a:solidFill>
            <a:srgbClr val="DBF5F9"/>
          </a:solidFill>
          <a:latin typeface="Source Sans Pro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AR" altLang="zh-CN"/>
          </a:p>
        </p:txBody>
      </p:sp>
      <p:sp>
        <p:nvSpPr>
          <p:cNvPr id="3" name="文本占位符 2"/>
          <p:cNvSpPr txBox="1">
            <a:spLocks noGrp="1"/>
          </p:cNvSpPr>
          <p:nvPr>
            <p:ph type="body" idx="1"/>
          </p:nvPr>
        </p:nvSpPr>
        <p:spPr>
          <a:xfrm>
            <a:off x="599040" y="1920239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marR="0" lvl="0" indent="-324000" rtl="0">
              <a:spcBef>
                <a:spcPts val="0"/>
              </a:spcBef>
              <a:spcAft>
                <a:spcPts val="1409"/>
              </a:spcAft>
              <a:buClr>
                <a:srgbClr val="04617B"/>
              </a:buClr>
              <a:buSzPct val="45000"/>
              <a:buFont typeface="StarSymbol"/>
              <a:buNone/>
              <a:defRPr lang="es-AR" sz="3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defPPr>
            <a:lvl1pPr marL="432000" marR="0" lvl="0" indent="-324000" rtl="0">
              <a:spcBef>
                <a:spcPts val="0"/>
              </a:spcBef>
              <a:spcAft>
                <a:spcPts val="1409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3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1pPr>
            <a:lvl2pPr marL="864000" marR="0" lvl="1" indent="-324000" rtl="0">
              <a:spcBef>
                <a:spcPts val="0"/>
              </a:spcBef>
              <a:spcAft>
                <a:spcPts val="1123"/>
              </a:spcAft>
              <a:buClr>
                <a:srgbClr val="04617B"/>
              </a:buClr>
              <a:buSzPct val="75000"/>
              <a:buFont typeface="StarSymbol"/>
              <a:buChar char="–"/>
              <a:defRPr lang="es-AR" sz="28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2pPr>
            <a:lvl3pPr marL="1295999" marR="0" lvl="2" indent="-288000" rtl="0">
              <a:spcBef>
                <a:spcPts val="0"/>
              </a:spcBef>
              <a:spcAft>
                <a:spcPts val="850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3pPr>
            <a:lvl4pPr marL="1728000" marR="0" lvl="3" indent="-216000" rtl="0">
              <a:spcBef>
                <a:spcPts val="0"/>
              </a:spcBef>
              <a:spcAft>
                <a:spcPts val="567"/>
              </a:spcAft>
              <a:buClr>
                <a:srgbClr val="04617B"/>
              </a:buClr>
              <a:buSzPct val="75000"/>
              <a:buFont typeface="StarSymbol"/>
              <a:buChar char="–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4pPr>
            <a:lvl5pPr marL="2160000" marR="0" lvl="4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5pPr>
            <a:lvl6pPr marL="2592000" marR="0" lvl="5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6pPr>
            <a:lvl7pPr marL="3024000" marR="0" lvl="6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7pPr>
            <a:lvl8pPr marL="3456000" marR="0" lvl="7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8pPr>
            <a:lvl9pPr marL="3887999" marR="0" lvl="8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9pPr>
          </a:lstStyle>
          <a:p>
            <a:pPr lvl="0"/>
            <a:r>
              <a:rPr lang="es-AR"/>
              <a:t>Pulse para editar el formato de esquema del texto</a:t>
            </a:r>
          </a:p>
          <a:p>
            <a:pPr lvl="1"/>
            <a:r>
              <a:rPr lang="es-AR"/>
              <a:t>Segundo nivel del esquema</a:t>
            </a:r>
          </a:p>
          <a:p>
            <a:pPr lvl="2"/>
            <a:r>
              <a:rPr lang="es-AR"/>
              <a:t>Tercer nivel del esquema</a:t>
            </a:r>
          </a:p>
          <a:p>
            <a:pPr lvl="3"/>
            <a:r>
              <a:rPr lang="es-AR"/>
              <a:t>Cuarto nivel del esquema</a:t>
            </a:r>
          </a:p>
          <a:p>
            <a:pPr lvl="4"/>
            <a:r>
              <a:rPr lang="es-AR"/>
              <a:t>Quinto nivel del esquema</a:t>
            </a:r>
          </a:p>
          <a:p>
            <a:pPr lvl="5"/>
            <a:r>
              <a:rPr lang="es-AR"/>
              <a:t>Sexto nivel del esquema</a:t>
            </a:r>
          </a:p>
          <a:p>
            <a:pPr lvl="6"/>
            <a:r>
              <a:rPr lang="es-AR"/>
              <a:t>Séptimo nivel del esquema</a:t>
            </a: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>
          <a:xfrm>
            <a:off x="599040" y="6887160"/>
            <a:ext cx="279540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>
          <a:xfrm>
            <a:off x="4102560" y="6887160"/>
            <a:ext cx="380304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8602200" y="6887160"/>
            <a:ext cx="279540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CC3FB922-A8B8-4DD2-83E9-33F0C78E03D9}" type="slidenum"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0">
        <a:tabLst/>
        <a:defRPr lang="es-AR" altLang="zh-CN" sz="6000" b="0" i="0" u="none" strike="noStrike" kern="1200">
          <a:ln>
            <a:noFill/>
          </a:ln>
          <a:solidFill>
            <a:srgbClr val="FFFFFF"/>
          </a:solidFill>
          <a:latin typeface="Source Sans Pro Light" pitchFamily="2"/>
        </a:defRPr>
      </a:lvl1pPr>
    </p:titleStyle>
    <p:bodyStyle>
      <a:lvl1pPr lvl="0" hangingPunct="0">
        <a:buClr>
          <a:srgbClr val="04617B"/>
        </a:buClr>
        <a:buSzPct val="45000"/>
        <a:buFont typeface="StarSymbol"/>
        <a:buChar char="●"/>
        <a:tabLst/>
        <a:defRPr lang="es-AR"/>
      </a:lvl1pPr>
      <a:lvl2pPr lvl="1" hangingPunct="0">
        <a:buClr>
          <a:srgbClr val="04617B"/>
        </a:buClr>
        <a:buSzPct val="75000"/>
        <a:buFont typeface="StarSymbol"/>
        <a:buChar char="–"/>
        <a:tabLst/>
        <a:defRPr lang="es-AR"/>
      </a:lvl2pPr>
      <a:lvl3pPr lvl="2" hangingPunct="0">
        <a:buClr>
          <a:srgbClr val="04617B"/>
        </a:buClr>
        <a:buSzPct val="45000"/>
        <a:buFont typeface="StarSymbol"/>
        <a:buChar char="●"/>
        <a:tabLst/>
        <a:defRPr lang="es-AR"/>
      </a:lvl3pPr>
      <a:lvl4pPr lvl="3" hangingPunct="0">
        <a:buClr>
          <a:srgbClr val="04617B"/>
        </a:buClr>
        <a:buSzPct val="75000"/>
        <a:buFont typeface="StarSymbol"/>
        <a:buChar char="–"/>
        <a:tabLst/>
        <a:defRPr lang="es-AR"/>
      </a:lvl4pPr>
      <a:lvl5pPr lvl="4" hangingPunct="0">
        <a:buClr>
          <a:srgbClr val="04617B"/>
        </a:buClr>
        <a:buSzPct val="45000"/>
        <a:buFont typeface="StarSymbol"/>
        <a:buChar char="●"/>
        <a:tabLst/>
        <a:defRPr lang="es-AR"/>
      </a:lvl5pPr>
      <a:lvl6pPr lvl="5" hangingPunct="0">
        <a:buClr>
          <a:srgbClr val="04617B"/>
        </a:buClr>
        <a:buSzPct val="45000"/>
        <a:buFont typeface="StarSymbol"/>
        <a:buChar char="●"/>
        <a:tabLst/>
        <a:defRPr lang="es-AR"/>
      </a:lvl6pPr>
      <a:lvl7pPr lvl="6" hangingPunct="0">
        <a:buClr>
          <a:srgbClr val="04617B"/>
        </a:buClr>
        <a:buSzPct val="45000"/>
        <a:buFont typeface="StarSymbol"/>
        <a:buChar char="●"/>
        <a:tabLst/>
        <a:defRPr lang="es-AR"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AR" dirty="0"/>
              <a:t>math_course使用手册</a:t>
            </a:r>
          </a:p>
        </p:txBody>
      </p:sp>
      <p:sp>
        <p:nvSpPr>
          <p:cNvPr id="3" name="副标题 2"/>
          <p:cNvSpPr txBox="1">
            <a:spLocks noGrp="1"/>
          </p:cNvSpPr>
          <p:nvPr>
            <p:ph type="subTitle" idx="4294967295"/>
          </p:nvPr>
        </p:nvSpPr>
        <p:spPr>
          <a:xfrm>
            <a:off x="552960" y="5216400"/>
            <a:ext cx="10695492" cy="526683"/>
          </a:xfrm>
        </p:spPr>
        <p:txBody>
          <a:bodyPr wrap="none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l">
              <a:spcAft>
                <a:spcPts val="0"/>
              </a:spcAft>
              <a:buNone/>
            </a:pPr>
            <a:r>
              <a:rPr lang="es-AR" sz="3600" b="1" dirty="0" smtClean="0"/>
              <a:t>                                 </a:t>
            </a:r>
            <a:r>
              <a:rPr lang="en-US" altLang="zh-CN" sz="3600" b="1" dirty="0" smtClean="0"/>
              <a:t>--</a:t>
            </a:r>
            <a:r>
              <a:rPr lang="es-AR" sz="3600" b="1" dirty="0" smtClean="0"/>
              <a:t>412生產隊</a:t>
            </a:r>
            <a:r>
              <a:rPr lang="en-US" altLang="zh-CN" sz="3600" b="1" dirty="0" smtClean="0"/>
              <a:t>--</a:t>
            </a:r>
            <a:endParaRPr lang="es-AR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1.3.5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331236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欄：扇形和弦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2" name="Picture 2" descr="C:\Users\412\AppData\Roaming\Tencent\Users\424110454\QQ\WinTemp\RichOle\)C%ZP`[0%HMU3_89AHB6OL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16" y="2040727"/>
            <a:ext cx="4672459" cy="31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17297" y="3116664"/>
            <a:ext cx="1872208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扇形：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點擊按鈕，再在圓區域內點擊確定壹個點（這樣可以確定壹個半徑），並根據輸入的角度，順時針畫出扇形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9425842" y="3388741"/>
            <a:ext cx="491455" cy="205617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9" y="3779837"/>
            <a:ext cx="4713897" cy="304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1343" y="5451976"/>
            <a:ext cx="187220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弦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完成扇形之後，再點擊弦就可以完成畫弦了。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609888" y="5724053"/>
            <a:ext cx="491455" cy="20561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1.3.6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欄：半徑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utoShape 3" descr="C:\Users\412\AppData\Roaming\Tencent\Users\424110454\QQ\WinTemp\RichOle\QD9BCAFFE)V$JT$5OD0WM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02" y="2133002"/>
            <a:ext cx="7653884" cy="520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63458" y="4499917"/>
            <a:ext cx="259228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半徑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點擊按鈕，再在圓區域內上點擊確定壹個點，生成半徑。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1.3.7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欄：直徑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69" name="Picture 1" descr="C:\Users\412\AppData\Roaming\Tencent\Users\424110454\QQ\WinTemp\RichOle\UIZFBA7W)FBY5G67K]{`){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195661"/>
            <a:ext cx="7273330" cy="48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5466" y="4355901"/>
            <a:ext cx="165618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直徑：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點擊按鈕，再在圓區域內上點擊確定壹個點，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生成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直徑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1.3.8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欄：切線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26" y="2046170"/>
            <a:ext cx="7903564" cy="5513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83538" y="4791104"/>
            <a:ext cx="165618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切線：先點擊圓心，再點擊切線按鈕，后點擊圓上任意一點生成切線。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1.3.9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468052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欄：輸入框和保存按鈕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9" y="2411685"/>
            <a:ext cx="729372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87394" y="5686885"/>
            <a:ext cx="2592288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輸入框和保存按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鈕：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擊圓心或線段，再輸入半徑或者線段長度，再點擊保存可改變圓的大小或直線的長度。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1.3.10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59228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欄：調色板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289" name="Picture 1" descr="C:\Users\412\AppData\Roaming\Tencent\Users\424110454\QQ\WinTemp\RichOle\%QVJD1I[[2~6H1_7`7]0M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02" y="2267668"/>
            <a:ext cx="7566695" cy="49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23498" y="3131765"/>
            <a:ext cx="2304256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調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色板：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當只有閉合圖形才能被著色，且只有固定的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種顏色（紅黃綠藍紫黑）可選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點擊圓心切換圓形，扇形區域進行上色。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1.3.11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49685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清除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按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鈕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&amp;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返回按鈕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47" y="2267669"/>
            <a:ext cx="7211769" cy="47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2902818" y="2771725"/>
            <a:ext cx="151216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4268" y="3701269"/>
            <a:ext cx="170453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清除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選擇圖形，點擊按鈕，則清除圖形或線條或標誌點。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19042" y="2843733"/>
            <a:ext cx="0" cy="1008112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56904" y="3914484"/>
            <a:ext cx="1974306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返回按鈕：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點擊返回上一步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1.3.12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欄：文本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5186" y="2040727"/>
            <a:ext cx="1932387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文本：</a:t>
            </a: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點擊按鈕，再在畫板上點擊確定位置，然後出現文本框，輸入文字，點擊空白區域結束文本輸入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1" name="Picture 1" descr="C:\Users\412\AppData\Roaming\Tencent\Users\424110454\QQ\WinTemp\RichOle\E~N_XX_$3{B~4J)(7B$`7Z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4" y="2040727"/>
            <a:ext cx="5469382" cy="35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70" y="4211885"/>
            <a:ext cx="5119255" cy="326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1.3.13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欄：尺子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1410" y="4082255"/>
            <a:ext cx="2816436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尺子：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圖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標變成橙色代表使用狀態。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可以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測量線段，半徑，直徑和切線的長度。點擊線上某個位置，拉長便會顯示長度。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1" y="2195661"/>
            <a:ext cx="7920880" cy="521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1.3.14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37626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工具欄：量角器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4986" y="6516141"/>
            <a:ext cx="3024336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量角器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：橙色代表使用狀態。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測量園或者扇形的角度。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2" y="2555701"/>
            <a:ext cx="561307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3" y="2455983"/>
            <a:ext cx="5926899" cy="387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zh-CN" altLang="en-US" dirty="0" smtClean="0"/>
              <a:t>目錄</a:t>
            </a:r>
            <a:endParaRPr lang="es-AR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60786" y="2175154"/>
            <a:ext cx="699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教師使用頁面</a:t>
            </a:r>
            <a:endParaRPr lang="en-US" altLang="zh-CN" sz="4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學生使用頁面</a:t>
            </a:r>
            <a:endParaRPr lang="en-US" altLang="zh-CN" sz="4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後台管理頁面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7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1.3.15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31683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旋轉按鈕</a:t>
            </a:r>
            <a:endParaRPr lang="en-US" altLang="zh-CN" sz="2400" b="1" dirty="0" smtClean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8722" y="5580037"/>
            <a:ext cx="3528392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旋轉按鈕（針對扇形和線段）：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先點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形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或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線段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再點擊此按鈕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，此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時按鈕變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為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橙色狀態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則拖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動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扇形或線段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確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定位置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取消拖動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結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束旋轉。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0" y="2076548"/>
            <a:ext cx="5166104" cy="335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18" y="3131765"/>
            <a:ext cx="5489450" cy="359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/>
              <a:t>2</a:t>
            </a:r>
            <a:r>
              <a:rPr lang="es-AR" altLang="zh-CN" dirty="0" smtClean="0"/>
              <a:t>.0</a:t>
            </a:r>
            <a:r>
              <a:rPr lang="zh-CN" altLang="en-US" dirty="0" smtClean="0"/>
              <a:t>學生使用頁面</a:t>
            </a:r>
            <a:endParaRPr lang="es-AR" altLang="zh-CN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70" y="1835621"/>
            <a:ext cx="6932266" cy="520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6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/>
              <a:t>2.0</a:t>
            </a:r>
            <a:r>
              <a:rPr lang="zh-CN" altLang="en-US" dirty="0"/>
              <a:t>學生使用頁面</a:t>
            </a:r>
            <a:endParaRPr lang="es-AR" altLang="zh-CN" dirty="0"/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4294967295"/>
          </p:nvPr>
        </p:nvSpPr>
        <p:spPr>
          <a:xfrm>
            <a:off x="599040" y="1920239"/>
            <a:ext cx="10739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0">
              <a:buNone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與教師使用頁面的畫板和查看記錄相同（不再講述）。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3.0</a:t>
            </a:r>
            <a:r>
              <a:rPr lang="zh-CN" altLang="en-US" dirty="0" smtClean="0"/>
              <a:t>後台管理頁面</a:t>
            </a:r>
            <a:endParaRPr lang="es-AR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2" y="2195661"/>
            <a:ext cx="641227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5639122" y="2987749"/>
            <a:ext cx="2448272" cy="108012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59402" y="277172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輸入教師號和密碼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即可登錄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279082" y="4638703"/>
            <a:ext cx="2448272" cy="58129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0596" y="489683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清空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師號和密碼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重新登錄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562" y="1733996"/>
            <a:ext cx="32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後台管理的登錄頁面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814586" y="654168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3.1</a:t>
            </a:r>
            <a:r>
              <a:rPr lang="zh-CN" altLang="en-US" b="1" dirty="0" smtClean="0">
                <a:solidFill>
                  <a:schemeClr val="bg1"/>
                </a:solidFill>
              </a:rPr>
              <a:t>後台管理的系統介紹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4" y="2225352"/>
            <a:ext cx="6805003" cy="511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91250" y="16012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教師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名稱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375426" y="1925631"/>
            <a:ext cx="144016" cy="447727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59010" y="18204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日期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8934852" y="2487742"/>
            <a:ext cx="792088" cy="23717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15586" y="2707227"/>
            <a:ext cx="118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擊此處退出登錄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580087" y="3995115"/>
            <a:ext cx="1008112" cy="70900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8199" y="4742831"/>
            <a:ext cx="25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試題管理的三個模塊     </a:t>
            </a:r>
            <a:r>
              <a:rPr lang="zh-CN" altLang="en-US" dirty="0" smtClean="0">
                <a:solidFill>
                  <a:srgbClr val="00B0F0"/>
                </a:solidFill>
              </a:rPr>
              <a:t>     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935266" y="2001488"/>
            <a:ext cx="144016" cy="447727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3.2 </a:t>
            </a:r>
            <a:r>
              <a:rPr lang="zh-CN" altLang="en-US" b="1" dirty="0" smtClean="0">
                <a:solidFill>
                  <a:schemeClr val="bg1"/>
                </a:solidFill>
              </a:rPr>
              <a:t>試題展示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23498" y="333161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擊此處進行查看試題，修改試題和刪除試題操作。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66" y="1691605"/>
            <a:ext cx="7560840" cy="565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V="1">
            <a:off x="7367314" y="3456385"/>
            <a:ext cx="1512168" cy="10742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16" y="2666237"/>
            <a:ext cx="3649933" cy="286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3" y="2633798"/>
            <a:ext cx="3309480" cy="28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3.3 </a:t>
            </a:r>
            <a:r>
              <a:rPr lang="zh-CN" altLang="en-US" b="1" dirty="0" smtClean="0">
                <a:solidFill>
                  <a:schemeClr val="bg1"/>
                </a:solidFill>
              </a:rPr>
              <a:t>添加試題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74364" y="4886355"/>
            <a:ext cx="190713" cy="110619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4666" y="5930149"/>
            <a:ext cx="291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1,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填好其他東西后，打開畫板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935266" y="5225676"/>
            <a:ext cx="145593" cy="704473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55337" y="5978867"/>
            <a:ext cx="29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畫好圖后，點擊保存。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4" y="2548804"/>
            <a:ext cx="3844610" cy="288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 flipH="1">
            <a:off x="9576862" y="5274394"/>
            <a:ext cx="145593" cy="704473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65452" y="6091716"/>
            <a:ext cx="29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，刷新后點擊添加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3.4 </a:t>
            </a:r>
            <a:r>
              <a:rPr lang="zh-CN" altLang="en-US" dirty="0" smtClean="0"/>
              <a:t>圖片展示</a:t>
            </a:r>
            <a:r>
              <a:rPr lang="en-US" altLang="zh-CN" dirty="0" smtClean="0"/>
              <a:t>1</a:t>
            </a:r>
            <a:r>
              <a:rPr lang="zh-CN" altLang="en-US" b="1" dirty="0" smtClean="0">
                <a:solidFill>
                  <a:schemeClr val="bg1"/>
                </a:solidFill>
              </a:rPr>
              <a:t/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0" y="1547589"/>
            <a:ext cx="5949413" cy="400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>
            <a:off x="2542778" y="3779837"/>
            <a:ext cx="216024" cy="72008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34973" y="4643933"/>
            <a:ext cx="335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圖片文件夾按日期排序排列，點擊進入文件夾查看圖片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63" y="2735721"/>
            <a:ext cx="54909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4054946" y="3347789"/>
            <a:ext cx="2160240" cy="1008112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575226" y="3275781"/>
            <a:ext cx="1157417" cy="30729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2643" y="3024623"/>
            <a:ext cx="12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返回鍵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4986" y="406786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點擊后內容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719242" y="5290264"/>
            <a:ext cx="216024" cy="72008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9555" y="5796061"/>
            <a:ext cx="335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圖片按日期最新排序排列，點擊查看大圖片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84" y="2749876"/>
            <a:ext cx="4337825" cy="300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3.4 </a:t>
            </a:r>
            <a:r>
              <a:rPr lang="zh-CN" altLang="en-US" dirty="0" smtClean="0"/>
              <a:t>圖片展示</a:t>
            </a:r>
            <a:r>
              <a:rPr lang="en-US" altLang="zh-CN" dirty="0"/>
              <a:t>2</a:t>
            </a:r>
            <a:r>
              <a:rPr lang="zh-CN" altLang="en-US" b="1" dirty="0" smtClean="0">
                <a:solidFill>
                  <a:schemeClr val="bg1"/>
                </a:solidFill>
              </a:rPr>
              <a:t/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0" y="1835621"/>
            <a:ext cx="54909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60549" y="2926231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點擊后內容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963910" y="3347789"/>
            <a:ext cx="5259388" cy="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27354" y="4252535"/>
            <a:ext cx="936104" cy="21915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67616" y="2027273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關閉圖片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4312" y="6444133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點擊切換圖片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9383538" y="4437201"/>
            <a:ext cx="1080120" cy="193492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10391650" y="2396605"/>
            <a:ext cx="288032" cy="52962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1.0</a:t>
            </a:r>
            <a:r>
              <a:rPr lang="zh-CN" altLang="en-US" dirty="0" smtClean="0"/>
              <a:t>教師使用頁面</a:t>
            </a:r>
            <a:endParaRPr lang="es-AR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78" y="2051645"/>
            <a:ext cx="5924384" cy="445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1.1</a:t>
            </a:r>
            <a:r>
              <a:rPr lang="zh-CN" altLang="en-US" dirty="0" smtClean="0"/>
              <a:t>試題記錄</a:t>
            </a:r>
            <a:endParaRPr lang="es-AR" altLang="zh-CN" dirty="0"/>
          </a:p>
        </p:txBody>
      </p:sp>
      <p:pic>
        <p:nvPicPr>
          <p:cNvPr id="2049" name="Picture 1" descr="C:\Users\412\Documents\Tencent Files\871513529\Image\C2C\C2BF2740A13BFB4D4CE800F1085E5A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" y="1547590"/>
            <a:ext cx="480053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7054" y="2195661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點擊查看大圖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412\Documents\Tencent Files\871513529\Image\C2C\2BD041C6F890146377F77C85A2CF230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58" y="3181835"/>
            <a:ext cx="5243078" cy="39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06136" y="4785596"/>
            <a:ext cx="14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關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閉按鈕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0175626" y="3923853"/>
            <a:ext cx="612068" cy="8617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23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1.2 </a:t>
            </a:r>
            <a:r>
              <a:rPr lang="zh-CN" altLang="en-US" dirty="0" smtClean="0"/>
              <a:t>試題列表</a:t>
            </a:r>
            <a:endParaRPr lang="es-AR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14" y="1720830"/>
            <a:ext cx="7517284" cy="562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8522" y="219566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返回首頁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63258" y="2843733"/>
            <a:ext cx="1512168" cy="13681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1318642" y="1979637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39322" y="4211885"/>
            <a:ext cx="1" cy="432048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788" y="467355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按試題最新日期排序，最新的排在最前面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14786" y="4067869"/>
            <a:ext cx="3960440" cy="8640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609617" y="5135215"/>
            <a:ext cx="3960440" cy="86409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99" y="4218929"/>
            <a:ext cx="37242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49" y="5286275"/>
            <a:ext cx="35147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直接箭头连接符 20"/>
          <p:cNvCxnSpPr/>
          <p:nvPr/>
        </p:nvCxnSpPr>
        <p:spPr>
          <a:xfrm flipV="1">
            <a:off x="6071170" y="2380327"/>
            <a:ext cx="720080" cy="184666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27254" y="2287994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點擊查詢可按日期查找試題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8522" y="4461027"/>
            <a:ext cx="158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查看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年的全部試題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1682835" y="4245003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07" y="5676145"/>
            <a:ext cx="177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查看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年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月份的全部試題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1729286" y="5460121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0175626" y="3767063"/>
            <a:ext cx="72008" cy="3008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43578" y="2843733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點擊推送，把試題推送給學生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9123958" y="2915741"/>
            <a:ext cx="720080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578" y="4072433"/>
            <a:ext cx="14097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直接箭头连接符 38"/>
          <p:cNvCxnSpPr/>
          <p:nvPr/>
        </p:nvCxnSpPr>
        <p:spPr>
          <a:xfrm>
            <a:off x="10448428" y="4780904"/>
            <a:ext cx="72008" cy="3008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743578" y="5081710"/>
            <a:ext cx="1368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按鈕變成此狀態則推送成功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再次點擊則取消推送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310530" y="1691605"/>
            <a:ext cx="166138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區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域劃分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746" y="2267669"/>
            <a:ext cx="7004671" cy="496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110730" y="3519402"/>
            <a:ext cx="4248472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altLang="zh-CN" b="1" dirty="0" smtClean="0">
              <a:solidFill>
                <a:srgbClr val="92D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1778" y="2879432"/>
            <a:ext cx="92578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工具欄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 flipV="1">
            <a:off x="6719242" y="3203773"/>
            <a:ext cx="1296144" cy="3156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0530" y="6444133"/>
            <a:ext cx="129614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斜線部分：不可作畫區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1547295" y="6628799"/>
            <a:ext cx="1434958" cy="1035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775026" y="3012333"/>
            <a:ext cx="864096" cy="51766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1494" y="4643933"/>
            <a:ext cx="129614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空白部分：不可作畫區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1428259" y="4828599"/>
            <a:ext cx="1434958" cy="1035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55249" y="3380730"/>
            <a:ext cx="158417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操作提示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8495209" y="3497325"/>
            <a:ext cx="360040" cy="206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2" idx="2"/>
          </p:cNvCxnSpPr>
          <p:nvPr/>
        </p:nvCxnSpPr>
        <p:spPr>
          <a:xfrm>
            <a:off x="9647337" y="3750062"/>
            <a:ext cx="0" cy="54221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530" y="4396243"/>
            <a:ext cx="1887275" cy="223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5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1.3.2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欄：點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8" y="2267669"/>
            <a:ext cx="57721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75380" y="2295011"/>
            <a:ext cx="187220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點：點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擊按鈕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，再在畫板上點擊確定壹個點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927154" y="2843733"/>
            <a:ext cx="504056" cy="21602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711130" y="3059758"/>
            <a:ext cx="1296144" cy="187220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47234" y="3415297"/>
            <a:ext cx="2448272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操作：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擊按鈕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變成橙色，然後在作畫區點擊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確定壹個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89" y="4787949"/>
            <a:ext cx="407197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0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1.3.3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欄：線段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6" y="2123653"/>
            <a:ext cx="7302228" cy="518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887594" y="2411685"/>
            <a:ext cx="1815098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線段：點擊按鈕，再在圖上點擊確定第壹個點，然後拉出壹條線段。當點擊空白區域，則結束畫線段。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9527554" y="3553024"/>
            <a:ext cx="302930" cy="22681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968891" y="3930608"/>
            <a:ext cx="302930" cy="56930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28931" y="3867920"/>
            <a:ext cx="1174287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92D050"/>
                </a:solidFill>
              </a:rPr>
              <a:t>線段</a:t>
            </a:r>
            <a:r>
              <a:rPr lang="zh-CN" altLang="en-US" b="1" dirty="0" smtClean="0">
                <a:solidFill>
                  <a:srgbClr val="92D050"/>
                </a:solidFill>
              </a:rPr>
              <a:t>長度</a:t>
            </a:r>
            <a:endParaRPr lang="zh-TW" alt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1.3.4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欄：圓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7" name="Picture 1" descr="C:\Users\412\AppData\Roaming\Tencent\Users\424110454\QQ\WinTemp\RichOle\(OAG1IK}]59}~BJHR[M3LL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2" y="2061313"/>
            <a:ext cx="7741196" cy="549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55546" y="4067869"/>
            <a:ext cx="2232248" cy="286232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園：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點擊按鈕，再在圖上點擊第壹個點確定圓心，在拉出半徑，同時會生成圓，且半徑上會顯示距離。點擊空白區域，結束畫圓。還可以在上面文本框裏輸入半徑值，顯示圓。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91450" y="4238395"/>
            <a:ext cx="864096" cy="2615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vi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vid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9322</TotalTime>
  <Words>1266</Words>
  <Application>Microsoft Office PowerPoint</Application>
  <PresentationFormat>自定义</PresentationFormat>
  <Paragraphs>166</Paragraphs>
  <Slides>28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Vivid</vt:lpstr>
      <vt:lpstr>Vivid1</vt:lpstr>
      <vt:lpstr>math_course使用手册</vt:lpstr>
      <vt:lpstr>目錄</vt:lpstr>
      <vt:lpstr>1.0教師使用頁面</vt:lpstr>
      <vt:lpstr>1.1試題記錄</vt:lpstr>
      <vt:lpstr>1.2 試題列表</vt:lpstr>
      <vt:lpstr>1.3.1 畫板</vt:lpstr>
      <vt:lpstr>1.3.2 畫板</vt:lpstr>
      <vt:lpstr>1.3.3 畫板</vt:lpstr>
      <vt:lpstr>1.3.4 畫板</vt:lpstr>
      <vt:lpstr>1.3.5 畫板</vt:lpstr>
      <vt:lpstr>1.3.6 畫板</vt:lpstr>
      <vt:lpstr>1.3.7 畫板</vt:lpstr>
      <vt:lpstr>1.3.8 畫板</vt:lpstr>
      <vt:lpstr>1.3.9 畫板</vt:lpstr>
      <vt:lpstr>1.3.10 畫板</vt:lpstr>
      <vt:lpstr>1.3.11 畫板</vt:lpstr>
      <vt:lpstr>1.3.12 畫板</vt:lpstr>
      <vt:lpstr>1.3.13 畫板</vt:lpstr>
      <vt:lpstr>1.3.14 畫板</vt:lpstr>
      <vt:lpstr>1.3.15 畫板</vt:lpstr>
      <vt:lpstr>2.0學生使用頁面</vt:lpstr>
      <vt:lpstr>2.0學生使用頁面</vt:lpstr>
      <vt:lpstr>3.0後台管理頁面</vt:lpstr>
      <vt:lpstr>3.1後台管理的系統介紹 </vt:lpstr>
      <vt:lpstr>3.2 試題展示 </vt:lpstr>
      <vt:lpstr>3.3 添加試題 </vt:lpstr>
      <vt:lpstr>3.4 圖片展示1 </vt:lpstr>
      <vt:lpstr>3.4 圖片展示2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math_course使用手册</dc:title>
  <dc:creator>412</dc:creator>
  <cp:lastModifiedBy>412</cp:lastModifiedBy>
  <cp:revision>48</cp:revision>
  <dcterms:created xsi:type="dcterms:W3CDTF">2019-01-07T16:20:56Z</dcterms:created>
  <dcterms:modified xsi:type="dcterms:W3CDTF">2019-01-16T06:14:43Z</dcterms:modified>
</cp:coreProperties>
</file>